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58" r:id="rId14"/>
    <p:sldId id="270" r:id="rId15"/>
    <p:sldId id="259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C525-B99A-4BDA-8641-8CCCAD7C1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C9467-DBE0-9ECB-A676-E9909100A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92E9F-2106-C4C6-1346-AD5FD2278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0678D-81D1-E249-9E4D-A752C57A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01B75-9E3A-0189-0E47-EDC24D44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730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67B0-38A3-84F7-5601-3233638C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4B27A-F9CF-093A-2CE7-10B1B3173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10746-B2A0-D9CB-8ACA-6D37EE5A1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26422-6CAE-2A34-DE46-18898BB1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04F5-2C43-D543-673A-B8DEB3399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39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3E8C50-BC52-1FFE-54D9-0056F7B26D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A9F052-8C6A-57DA-6EF9-E174FB95F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9354A-1101-A8C6-96B3-FF4952E9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E30C3-9435-F261-E098-2181E8DA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95C36-F959-D862-06AF-4A1254067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17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6BD3B-72D6-BAF8-57E3-63F4EAC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3ED2D-AFA3-AB3E-081A-E021E0B2B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EC390-4036-C92F-2B6C-246C2943E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E04F2-C6CB-2053-EEA2-7959D3951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6198D-805F-9B73-17D8-FF16AA374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06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85E10-CA89-766C-8F88-24989E205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C75CB-297E-073A-45B2-2354FB015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5A7A7-1947-D789-A7E7-19A3B3C77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73C6B-CBE1-F573-58B4-F5A3D2D12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510EB-04C6-740E-60EF-CC9599EE3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0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D7A2C-2BB9-72A8-7B4E-15D8DA4FD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3DF1F-19A9-771D-292C-F49465280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31E37-0408-93E8-DF68-DAC412268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CA42F-E68B-9C26-EFBB-38C576461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5DDB9-9322-EB54-F6D3-C3E0144C4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42FDD-7987-D3CD-15C5-6F25B3622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2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74CA3-5444-DE87-590D-DA7461E7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9319F-AE4D-296E-BC0F-F182D1476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D8032-C9C9-13F1-C70D-0E2DD542F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C30EDB-2EA1-D9A1-4153-2CB27F5E67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FD84D0-580C-7FB2-DD4E-4074289D9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5F61F0-44FE-497B-7C15-D4F59988B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C8AC2A-A10D-0BDD-A938-5E2AD73F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4578F5-3186-893B-032B-789CCA23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2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A8333-7E0F-68A4-7AF6-3466694B3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EE18AC-1189-E89D-CFB8-CAF8A58CB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9FCDD-B10C-E063-AC04-9C6550475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76834-F775-EA67-DE56-F509F0517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94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2F2437-5339-6466-BCCA-14EDFC00D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1D95F5-A806-E6C2-FD7A-BE91F2A07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2D395-D371-1872-376E-194756A8C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09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88BE9-C4BB-061C-3D67-E88F8A485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B73BF-2890-9DDB-C680-06F338DB3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8095C-173E-6E8B-D113-ADB824E69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06624-727B-50CF-A5D1-0E254BBD1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8D639-E8F6-1564-D539-68B3FDB8F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38863-ABC4-F8EF-C734-9857BFE94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79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E8D4-3AD9-D3A1-E9CD-847AE2437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1CA5E4-C93A-B486-154F-D18963830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24840-0744-90A7-A524-4B223BF1F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E28DA-94F5-6405-DF49-B9DDE632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6D58-752F-053A-5802-36795C5F8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0DFC5-D9EA-B39C-8AB5-D9D6A398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69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BCD743-9083-1047-FAC3-73EBE3BB1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E460E-140C-8ECD-DF2F-BD9868C73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48144-A3F3-1546-B7B7-AE91FF1005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D889B7-8F60-48BD-AC1E-EBF82C0F832E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7F04C-B985-C9AE-EE80-2F437A862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C7298-502C-9795-70AA-555B48E605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C9D619-5012-4884-97E4-509351D89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2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3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2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C5121-7513-6D66-5A39-B4132C7A7E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b="0" i="0" dirty="0">
                <a:effectLst/>
                <a:latin typeface="system-ui"/>
              </a:rPr>
              <a:t>Práctica Grupal: Base de Datos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797D6-DB73-AAB6-A041-08420DE04E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7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Large paint brush outline">
            <a:extLst>
              <a:ext uri="{FF2B5EF4-FFF2-40B4-BE49-F238E27FC236}">
                <a16:creationId xmlns:a16="http://schemas.microsoft.com/office/drawing/2014/main" id="{4FF25C00-8A73-C7F6-03D0-F90496F8B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83348" y="1233377"/>
            <a:ext cx="1564760" cy="1536898"/>
          </a:xfrm>
          <a:prstGeom prst="rect">
            <a:avLst/>
          </a:prstGeom>
        </p:spPr>
      </p:pic>
      <p:pic>
        <p:nvPicPr>
          <p:cNvPr id="9" name="Graphic 8" descr="Paint outline">
            <a:extLst>
              <a:ext uri="{FF2B5EF4-FFF2-40B4-BE49-F238E27FC236}">
                <a16:creationId xmlns:a16="http://schemas.microsoft.com/office/drawing/2014/main" id="{70DBAF2B-4D8D-971E-5E6D-E65500304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0214" y="2451949"/>
            <a:ext cx="1564760" cy="15368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F73683-D26F-55CD-488E-D2D452DCAED7}"/>
              </a:ext>
            </a:extLst>
          </p:cNvPr>
          <p:cNvSpPr txBox="1"/>
          <p:nvPr/>
        </p:nvSpPr>
        <p:spPr>
          <a:xfrm>
            <a:off x="1153631" y="3689497"/>
            <a:ext cx="1239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600" b="1" dirty="0"/>
              <a:t>Juan </a:t>
            </a:r>
            <a:endParaRPr lang="en-US" sz="3600" b="1" dirty="0"/>
          </a:p>
        </p:txBody>
      </p:sp>
      <p:pic>
        <p:nvPicPr>
          <p:cNvPr id="12" name="Graphic 11" descr="Man and woman with solid fill">
            <a:extLst>
              <a:ext uri="{FF2B5EF4-FFF2-40B4-BE49-F238E27FC236}">
                <a16:creationId xmlns:a16="http://schemas.microsoft.com/office/drawing/2014/main" id="{F0ADA057-7FB0-B4A2-6C0C-DEB4DEF0AA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1995" y="887819"/>
            <a:ext cx="2962940" cy="29629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C7B5854-A835-2FC6-C958-93AE0887F6EE}"/>
              </a:ext>
            </a:extLst>
          </p:cNvPr>
          <p:cNvSpPr txBox="1"/>
          <p:nvPr/>
        </p:nvSpPr>
        <p:spPr>
          <a:xfrm>
            <a:off x="2316125" y="3693042"/>
            <a:ext cx="1458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3600" b="1" dirty="0"/>
              <a:t>María </a:t>
            </a:r>
            <a:endParaRPr lang="en-US" sz="3600" b="1" dirty="0"/>
          </a:p>
        </p:txBody>
      </p:sp>
      <p:pic>
        <p:nvPicPr>
          <p:cNvPr id="15" name="Graphic 14" descr="Renovation (House With Sparkles) outline">
            <a:extLst>
              <a:ext uri="{FF2B5EF4-FFF2-40B4-BE49-F238E27FC236}">
                <a16:creationId xmlns:a16="http://schemas.microsoft.com/office/drawing/2014/main" id="{CAA39B3D-31B4-4020-660F-BA5E024265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82270" y="1061484"/>
            <a:ext cx="2851297" cy="28512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D8A5BF-A3D8-D2F8-9CC2-2A0EAEEB9354}"/>
              </a:ext>
            </a:extLst>
          </p:cNvPr>
          <p:cNvSpPr txBox="1"/>
          <p:nvPr/>
        </p:nvSpPr>
        <p:spPr>
          <a:xfrm>
            <a:off x="4413840" y="4960088"/>
            <a:ext cx="38104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b="1" i="0" dirty="0">
                <a:solidFill>
                  <a:srgbClr val="0070C0"/>
                </a:solidFill>
                <a:effectLst/>
                <a:latin typeface="system-ui"/>
              </a:rPr>
              <a:t>Devolución!!!!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19" name="Graphic 18" descr="Back with solid fill">
            <a:extLst>
              <a:ext uri="{FF2B5EF4-FFF2-40B4-BE49-F238E27FC236}">
                <a16:creationId xmlns:a16="http://schemas.microsoft.com/office/drawing/2014/main" id="{6718C810-2DC6-FDD6-B3B3-07965E1B54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970029" y="4944140"/>
            <a:ext cx="1196162" cy="1196162"/>
          </a:xfrm>
          <a:prstGeom prst="rect">
            <a:avLst/>
          </a:prstGeom>
        </p:spPr>
      </p:pic>
      <p:pic>
        <p:nvPicPr>
          <p:cNvPr id="21" name="Graphic 20" descr="Coins outline">
            <a:extLst>
              <a:ext uri="{FF2B5EF4-FFF2-40B4-BE49-F238E27FC236}">
                <a16:creationId xmlns:a16="http://schemas.microsoft.com/office/drawing/2014/main" id="{D2618542-2153-C6CB-E75A-B659A868A0A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265041" y="4864396"/>
            <a:ext cx="1222743" cy="12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27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A0447-7C2C-A636-8989-007D5825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F58BEA-702C-9F70-862C-0F23D675DFFE}"/>
              </a:ext>
            </a:extLst>
          </p:cNvPr>
          <p:cNvSpPr txBox="1"/>
          <p:nvPr/>
        </p:nvSpPr>
        <p:spPr>
          <a:xfrm>
            <a:off x="1059269" y="1934450"/>
            <a:ext cx="609511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spcBef>
                <a:spcPts val="1814"/>
              </a:spcBef>
              <a:spcAft>
                <a:spcPts val="1210"/>
              </a:spcAft>
              <a:buFont typeface="Arial" panose="020B0604020202020204" pitchFamily="34" charset="0"/>
              <a:buChar char="•"/>
            </a:pPr>
            <a:r>
              <a:rPr lang="es-ES" sz="2400" b="1" i="0" dirty="0">
                <a:effectLst/>
                <a:latin typeface="system-ui"/>
              </a:rPr>
              <a:t>Nombre del proveedor </a:t>
            </a:r>
          </a:p>
          <a:p>
            <a:pPr marL="285750" indent="-285750" algn="l">
              <a:spcBef>
                <a:spcPts val="1814"/>
              </a:spcBef>
              <a:spcAft>
                <a:spcPts val="1210"/>
              </a:spcAft>
              <a:buFont typeface="Arial" panose="020B0604020202020204" pitchFamily="34" charset="0"/>
              <a:buChar char="•"/>
            </a:pPr>
            <a:r>
              <a:rPr lang="es-ES" sz="2400" b="1" dirty="0">
                <a:latin typeface="system-ui"/>
              </a:rPr>
              <a:t>D</a:t>
            </a:r>
            <a:r>
              <a:rPr lang="es-ES" sz="2400" b="1" i="0" dirty="0">
                <a:effectLst/>
                <a:latin typeface="system-ui"/>
              </a:rPr>
              <a:t>irección </a:t>
            </a:r>
            <a:endParaRPr lang="es-ES" sz="2400" b="1" dirty="0">
              <a:latin typeface="system-ui"/>
            </a:endParaRPr>
          </a:p>
          <a:p>
            <a:pPr marL="285750" indent="-285750" algn="l">
              <a:spcBef>
                <a:spcPts val="1814"/>
              </a:spcBef>
              <a:spcAft>
                <a:spcPts val="1210"/>
              </a:spcAft>
              <a:buFont typeface="Arial" panose="020B0604020202020204" pitchFamily="34" charset="0"/>
              <a:buChar char="•"/>
            </a:pPr>
            <a:r>
              <a:rPr lang="es-ES" sz="2400" b="1" i="0" dirty="0">
                <a:effectLst/>
                <a:latin typeface="system-ui"/>
              </a:rPr>
              <a:t>Ciudad</a:t>
            </a:r>
            <a:r>
              <a:rPr lang="es-ES" sz="2400" b="1" dirty="0">
                <a:latin typeface="system-ui"/>
              </a:rPr>
              <a:t> </a:t>
            </a:r>
          </a:p>
          <a:p>
            <a:pPr marL="285750" indent="-285750" algn="l">
              <a:spcBef>
                <a:spcPts val="1814"/>
              </a:spcBef>
              <a:spcAft>
                <a:spcPts val="1210"/>
              </a:spcAft>
              <a:buFont typeface="Arial" panose="020B0604020202020204" pitchFamily="34" charset="0"/>
              <a:buChar char="•"/>
            </a:pPr>
            <a:r>
              <a:rPr lang="es-ES" sz="2400" b="1" dirty="0">
                <a:latin typeface="system-ui"/>
              </a:rPr>
              <a:t>F</a:t>
            </a:r>
            <a:r>
              <a:rPr lang="es-ES" sz="2400" b="1" i="0" dirty="0">
                <a:effectLst/>
                <a:latin typeface="system-ui"/>
              </a:rPr>
              <a:t>echa de compra </a:t>
            </a:r>
          </a:p>
          <a:p>
            <a:pPr marL="285750" indent="-285750" algn="l">
              <a:spcBef>
                <a:spcPts val="1814"/>
              </a:spcBef>
              <a:spcAft>
                <a:spcPts val="1210"/>
              </a:spcAft>
              <a:buFont typeface="Arial" panose="020B0604020202020204" pitchFamily="34" charset="0"/>
              <a:buChar char="•"/>
            </a:pPr>
            <a:r>
              <a:rPr lang="es-ES" sz="2400" b="1" dirty="0">
                <a:latin typeface="system-ui"/>
              </a:rPr>
              <a:t>C</a:t>
            </a:r>
            <a:r>
              <a:rPr lang="es-ES" sz="2400" b="1" i="0" dirty="0">
                <a:effectLst/>
                <a:latin typeface="system-ui"/>
              </a:rPr>
              <a:t>ategoría del producto.</a:t>
            </a:r>
          </a:p>
        </p:txBody>
      </p:sp>
      <p:pic>
        <p:nvPicPr>
          <p:cNvPr id="10" name="Graphic 9" descr="Scared face outline outline">
            <a:extLst>
              <a:ext uri="{FF2B5EF4-FFF2-40B4-BE49-F238E27FC236}">
                <a16:creationId xmlns:a16="http://schemas.microsoft.com/office/drawing/2014/main" id="{D7BFFF96-B9D9-4AD7-D04C-9BEDFCB75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9338" y="2509283"/>
            <a:ext cx="2032592" cy="20325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4313C8-D27A-1334-068B-BAD47B0FAD16}"/>
              </a:ext>
            </a:extLst>
          </p:cNvPr>
          <p:cNvSpPr txBox="1"/>
          <p:nvPr/>
        </p:nvSpPr>
        <p:spPr>
          <a:xfrm>
            <a:off x="2085309" y="430618"/>
            <a:ext cx="38104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b="1" i="0" dirty="0">
                <a:solidFill>
                  <a:srgbClr val="0070C0"/>
                </a:solidFill>
                <a:effectLst/>
                <a:latin typeface="system-ui"/>
              </a:rPr>
              <a:t>Devolución!!!!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12" name="Graphic 11" descr="Back with solid fill">
            <a:extLst>
              <a:ext uri="{FF2B5EF4-FFF2-40B4-BE49-F238E27FC236}">
                <a16:creationId xmlns:a16="http://schemas.microsoft.com/office/drawing/2014/main" id="{CCA3D1B6-8096-9E38-9EA0-970D33759A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498" y="414670"/>
            <a:ext cx="1196162" cy="1196162"/>
          </a:xfrm>
          <a:prstGeom prst="rect">
            <a:avLst/>
          </a:prstGeom>
        </p:spPr>
      </p:pic>
      <p:pic>
        <p:nvPicPr>
          <p:cNvPr id="13" name="Graphic 12" descr="Coins outline">
            <a:extLst>
              <a:ext uri="{FF2B5EF4-FFF2-40B4-BE49-F238E27FC236}">
                <a16:creationId xmlns:a16="http://schemas.microsoft.com/office/drawing/2014/main" id="{BB3BE032-4A3C-6CC8-9687-572FD90F1C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36510" y="334926"/>
            <a:ext cx="1222743" cy="12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245C6-4079-6CF0-3B30-6C96730A5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80EA-8CF8-3005-5177-0853DC536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A cartoon of a person looking through a magnifying glass&#10;&#10;AI-generated content may be incorrect.">
            <a:extLst>
              <a:ext uri="{FF2B5EF4-FFF2-40B4-BE49-F238E27FC236}">
                <a16:creationId xmlns:a16="http://schemas.microsoft.com/office/drawing/2014/main" id="{0734DDF5-941F-A4E6-BDFF-8584BE56A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233" y="3015511"/>
            <a:ext cx="5629940" cy="37532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2B4BC3-06C9-1FA3-23E7-54B0DF0A80A5}"/>
              </a:ext>
            </a:extLst>
          </p:cNvPr>
          <p:cNvSpPr txBox="1"/>
          <p:nvPr/>
        </p:nvSpPr>
        <p:spPr>
          <a:xfrm>
            <a:off x="1038004" y="1700533"/>
            <a:ext cx="6095114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814"/>
              </a:spcBef>
              <a:spcAft>
                <a:spcPts val="1210"/>
              </a:spcAft>
            </a:pPr>
            <a:r>
              <a:rPr lang="es-ES" sz="4000" b="0" i="0" dirty="0">
                <a:effectLst/>
                <a:latin typeface="system-ui"/>
              </a:rPr>
              <a:t>Lo único que saben es que el producto</a:t>
            </a:r>
            <a:r>
              <a:rPr lang="es-ES" sz="4000" dirty="0">
                <a:latin typeface="system-ui"/>
              </a:rPr>
              <a:t>: </a:t>
            </a:r>
            <a:r>
              <a:rPr lang="es-ES" sz="4000" b="1" i="0" dirty="0">
                <a:effectLst/>
                <a:latin typeface="system-ui"/>
              </a:rPr>
              <a:t>Pintura plástica blanca</a:t>
            </a:r>
            <a:r>
              <a:rPr lang="es-ES" sz="4000" b="0" i="0" dirty="0">
                <a:effectLst/>
                <a:latin typeface="system-ui"/>
              </a:rPr>
              <a:t> </a:t>
            </a:r>
          </a:p>
          <a:p>
            <a:pPr algn="l">
              <a:spcBef>
                <a:spcPts val="1814"/>
              </a:spcBef>
              <a:spcAft>
                <a:spcPts val="1210"/>
              </a:spcAft>
            </a:pPr>
            <a:r>
              <a:rPr lang="es-ES" sz="4000" dirty="0">
                <a:latin typeface="system-ui"/>
              </a:rPr>
              <a:t>Costo:</a:t>
            </a:r>
            <a:r>
              <a:rPr lang="es-ES" sz="4000" b="0" i="0" dirty="0">
                <a:effectLst/>
                <a:latin typeface="system-ui"/>
              </a:rPr>
              <a:t> </a:t>
            </a:r>
            <a:r>
              <a:rPr lang="es-ES" sz="4000" b="1" i="0" dirty="0">
                <a:effectLst/>
                <a:latin typeface="system-ui"/>
              </a:rPr>
              <a:t>22.00 EUR</a:t>
            </a:r>
            <a:endParaRPr lang="es-ES" sz="4000" b="0" i="0" dirty="0">
              <a:effectLst/>
              <a:latin typeface="system-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3099D0-95EA-1DD7-DBF9-7249B834375B}"/>
              </a:ext>
            </a:extLst>
          </p:cNvPr>
          <p:cNvSpPr txBox="1"/>
          <p:nvPr/>
        </p:nvSpPr>
        <p:spPr>
          <a:xfrm>
            <a:off x="2085309" y="430618"/>
            <a:ext cx="38104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b="1" i="0" dirty="0">
                <a:solidFill>
                  <a:srgbClr val="0070C0"/>
                </a:solidFill>
                <a:effectLst/>
                <a:latin typeface="system-ui"/>
              </a:rPr>
              <a:t>Devolución!!!!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12" name="Graphic 11" descr="Back with solid fill">
            <a:extLst>
              <a:ext uri="{FF2B5EF4-FFF2-40B4-BE49-F238E27FC236}">
                <a16:creationId xmlns:a16="http://schemas.microsoft.com/office/drawing/2014/main" id="{619B35F5-422D-59C0-31A7-7234F63D9D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1498" y="414670"/>
            <a:ext cx="1196162" cy="1196162"/>
          </a:xfrm>
          <a:prstGeom prst="rect">
            <a:avLst/>
          </a:prstGeom>
        </p:spPr>
      </p:pic>
      <p:pic>
        <p:nvPicPr>
          <p:cNvPr id="13" name="Graphic 12" descr="Coins outline">
            <a:extLst>
              <a:ext uri="{FF2B5EF4-FFF2-40B4-BE49-F238E27FC236}">
                <a16:creationId xmlns:a16="http://schemas.microsoft.com/office/drawing/2014/main" id="{B43B6D53-9B7C-0086-A8CD-8BE5125F36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36510" y="334926"/>
            <a:ext cx="1222743" cy="12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939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1F2FF5D6-5065-DEEC-159E-9DD8B68B1869}"/>
              </a:ext>
            </a:extLst>
          </p:cNvPr>
          <p:cNvCxnSpPr>
            <a:cxnSpLocks/>
          </p:cNvCxnSpPr>
          <p:nvPr/>
        </p:nvCxnSpPr>
        <p:spPr>
          <a:xfrm rot="5400000">
            <a:off x="9864361" y="4564026"/>
            <a:ext cx="2301948" cy="829347"/>
          </a:xfrm>
          <a:prstGeom prst="bentConnector3">
            <a:avLst>
              <a:gd name="adj1" fmla="val 99654"/>
            </a:avLst>
          </a:prstGeom>
          <a:ln w="889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91A06F5-72F4-B0EF-8BA0-BB50ECD442CB}"/>
              </a:ext>
            </a:extLst>
          </p:cNvPr>
          <p:cNvCxnSpPr>
            <a:cxnSpLocks/>
          </p:cNvCxnSpPr>
          <p:nvPr/>
        </p:nvCxnSpPr>
        <p:spPr>
          <a:xfrm rot="5400000">
            <a:off x="4489599" y="2719279"/>
            <a:ext cx="3795823" cy="1430080"/>
          </a:xfrm>
          <a:prstGeom prst="bentConnector3">
            <a:avLst>
              <a:gd name="adj1" fmla="val 100000"/>
            </a:avLst>
          </a:prstGeom>
          <a:ln w="889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059DC28-CE2D-B803-AB4B-46D7CC585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659259"/>
              </p:ext>
            </p:extLst>
          </p:nvPr>
        </p:nvGraphicFramePr>
        <p:xfrm>
          <a:off x="915836" y="149616"/>
          <a:ext cx="2651387" cy="3651522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628553">
                  <a:extLst>
                    <a:ext uri="{9D8B030D-6E8A-4147-A177-3AD203B41FA5}">
                      <a16:colId xmlns:a16="http://schemas.microsoft.com/office/drawing/2014/main" val="1509994570"/>
                    </a:ext>
                  </a:extLst>
                </a:gridCol>
                <a:gridCol w="1022834">
                  <a:extLst>
                    <a:ext uri="{9D8B030D-6E8A-4147-A177-3AD203B41FA5}">
                      <a16:colId xmlns:a16="http://schemas.microsoft.com/office/drawing/2014/main" val="2018404162"/>
                    </a:ext>
                  </a:extLst>
                </a:gridCol>
              </a:tblGrid>
              <a:tr h="592758">
                <a:tc gridSpan="2">
                  <a:txBody>
                    <a:bodyPr/>
                    <a:lstStyle/>
                    <a:p>
                      <a:r>
                        <a:rPr lang="en-US" sz="3200" dirty="0" err="1"/>
                        <a:t>proveedores</a:t>
                      </a:r>
                      <a:endParaRPr lang="en-US" sz="3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759035"/>
                  </a:ext>
                </a:extLst>
              </a:tr>
              <a:tr h="666564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i</a:t>
                      </a:r>
                      <a:r>
                        <a:rPr lang="en-US" sz="1800" b="1" dirty="0" err="1"/>
                        <a:t>d_proveedor</a:t>
                      </a:r>
                      <a:endParaRPr 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121953"/>
                  </a:ext>
                </a:extLst>
              </a:tr>
              <a:tr h="592758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nombre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rgbClr val="FF0000"/>
                          </a:solidFill>
                        </a:rPr>
                        <a:t>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20650"/>
                  </a:ext>
                </a:extLst>
              </a:tr>
              <a:tr h="592758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direccion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rgbClr val="FF0000"/>
                          </a:solidFill>
                        </a:rPr>
                        <a:t>TEXT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500549"/>
                  </a:ext>
                </a:extLst>
              </a:tr>
              <a:tr h="592758">
                <a:tc>
                  <a:txBody>
                    <a:bodyPr/>
                    <a:lstStyle/>
                    <a:p>
                      <a:r>
                        <a:rPr lang="en-US" sz="2000" b="1" dirty="0"/>
                        <a:t>ciudad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rgbClr val="FF0000"/>
                          </a:solidFill>
                        </a:rPr>
                        <a:t>TEXT</a:t>
                      </a:r>
                      <a:r>
                        <a:rPr lang="en-US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87492"/>
                  </a:ext>
                </a:extLst>
              </a:tr>
              <a:tr h="613926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provincia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</a:rPr>
                        <a:t>TEXT</a:t>
                      </a:r>
                      <a:r>
                        <a:rPr lang="en-US" sz="1600" dirty="0"/>
                        <a:t> </a:t>
                      </a:r>
                    </a:p>
                    <a:p>
                      <a:pPr algn="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46059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80CBC3A-EEC3-6A35-5B20-38A44C924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9366310"/>
              </p:ext>
            </p:extLst>
          </p:nvPr>
        </p:nvGraphicFramePr>
        <p:xfrm>
          <a:off x="3938603" y="209866"/>
          <a:ext cx="2940662" cy="1726297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739342">
                  <a:extLst>
                    <a:ext uri="{9D8B030D-6E8A-4147-A177-3AD203B41FA5}">
                      <a16:colId xmlns:a16="http://schemas.microsoft.com/office/drawing/2014/main" val="1509994570"/>
                    </a:ext>
                  </a:extLst>
                </a:gridCol>
                <a:gridCol w="1201320">
                  <a:extLst>
                    <a:ext uri="{9D8B030D-6E8A-4147-A177-3AD203B41FA5}">
                      <a16:colId xmlns:a16="http://schemas.microsoft.com/office/drawing/2014/main" val="2018404162"/>
                    </a:ext>
                  </a:extLst>
                </a:gridCol>
              </a:tblGrid>
              <a:tr h="391187">
                <a:tc gridSpan="2">
                  <a:txBody>
                    <a:bodyPr/>
                    <a:lstStyle/>
                    <a:p>
                      <a:r>
                        <a:rPr lang="en-US" sz="2400" dirty="0" err="1"/>
                        <a:t>obtener_proveedor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759035"/>
                  </a:ext>
                </a:extLst>
              </a:tr>
              <a:tr h="645680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id_proveedor</a:t>
                      </a:r>
                      <a:endParaRPr lang="en-US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121953"/>
                  </a:ext>
                </a:extLst>
              </a:tr>
              <a:tr h="623417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codigo_pieza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2065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381AAC5-B346-6798-ECCC-3C32CEE0C6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7964"/>
              </p:ext>
            </p:extLst>
          </p:nvPr>
        </p:nvGraphicFramePr>
        <p:xfrm>
          <a:off x="7470219" y="356190"/>
          <a:ext cx="3268666" cy="3817089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079764">
                  <a:extLst>
                    <a:ext uri="{9D8B030D-6E8A-4147-A177-3AD203B41FA5}">
                      <a16:colId xmlns:a16="http://schemas.microsoft.com/office/drawing/2014/main" val="1509994570"/>
                    </a:ext>
                  </a:extLst>
                </a:gridCol>
                <a:gridCol w="1188902">
                  <a:extLst>
                    <a:ext uri="{9D8B030D-6E8A-4147-A177-3AD203B41FA5}">
                      <a16:colId xmlns:a16="http://schemas.microsoft.com/office/drawing/2014/main" val="2018404162"/>
                    </a:ext>
                  </a:extLst>
                </a:gridCol>
              </a:tblGrid>
              <a:tr h="733579">
                <a:tc gridSpan="2">
                  <a:txBody>
                    <a:bodyPr/>
                    <a:lstStyle/>
                    <a:p>
                      <a:r>
                        <a:rPr lang="en-US" sz="3200" dirty="0" err="1"/>
                        <a:t>pieza</a:t>
                      </a:r>
                      <a:endParaRPr lang="en-US" sz="3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759035"/>
                  </a:ext>
                </a:extLst>
              </a:tr>
              <a:tr h="600725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codigo_pieza</a:t>
                      </a:r>
                      <a:endParaRPr lang="en-US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5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121953"/>
                  </a:ext>
                </a:extLst>
              </a:tr>
              <a:tr h="599636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nombre_pieza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dirty="0">
                          <a:solidFill>
                            <a:srgbClr val="FF0000"/>
                          </a:solidFill>
                        </a:rPr>
                        <a:t>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20650"/>
                  </a:ext>
                </a:extLst>
              </a:tr>
              <a:tr h="580012">
                <a:tc>
                  <a:txBody>
                    <a:bodyPr/>
                    <a:lstStyle/>
                    <a:p>
                      <a:r>
                        <a:rPr lang="en-US" sz="2000" b="1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dirty="0">
                          <a:solidFill>
                            <a:srgbClr val="FF0000"/>
                          </a:solidFill>
                        </a:rPr>
                        <a:t>TEXT</a:t>
                      </a:r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500549"/>
                  </a:ext>
                </a:extLst>
              </a:tr>
              <a:tr h="580012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precio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5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87492"/>
                  </a:ext>
                </a:extLst>
              </a:tr>
              <a:tr h="723125">
                <a:tc>
                  <a:txBody>
                    <a:bodyPr/>
                    <a:lstStyle/>
                    <a:p>
                      <a:r>
                        <a:rPr lang="en-US" sz="1900" b="1" dirty="0" err="1"/>
                        <a:t>codigo_categoria</a:t>
                      </a:r>
                      <a:endParaRPr lang="en-US" sz="1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500" dirty="0">
                        <a:solidFill>
                          <a:schemeClr val="accent5"/>
                        </a:solidFill>
                      </a:endParaRPr>
                    </a:p>
                    <a:p>
                      <a:pPr algn="r"/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46059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C8D99AE-4EDA-E2C6-2880-A40E7A2C21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176856"/>
              </p:ext>
            </p:extLst>
          </p:nvPr>
        </p:nvGraphicFramePr>
        <p:xfrm>
          <a:off x="7443803" y="4612849"/>
          <a:ext cx="3592286" cy="1848217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483945">
                  <a:extLst>
                    <a:ext uri="{9D8B030D-6E8A-4147-A177-3AD203B41FA5}">
                      <a16:colId xmlns:a16="http://schemas.microsoft.com/office/drawing/2014/main" val="1509994570"/>
                    </a:ext>
                  </a:extLst>
                </a:gridCol>
                <a:gridCol w="1108341">
                  <a:extLst>
                    <a:ext uri="{9D8B030D-6E8A-4147-A177-3AD203B41FA5}">
                      <a16:colId xmlns:a16="http://schemas.microsoft.com/office/drawing/2014/main" val="2018404162"/>
                    </a:ext>
                  </a:extLst>
                </a:gridCol>
              </a:tblGrid>
              <a:tr h="466710">
                <a:tc gridSpan="2">
                  <a:txBody>
                    <a:bodyPr/>
                    <a:lstStyle/>
                    <a:p>
                      <a:r>
                        <a:rPr lang="en-US" sz="3200" dirty="0" err="1"/>
                        <a:t>categoria</a:t>
                      </a:r>
                      <a:endParaRPr lang="en-US" sz="3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759035"/>
                  </a:ext>
                </a:extLst>
              </a:tr>
              <a:tr h="645680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nombre</a:t>
                      </a:r>
                      <a:endParaRPr lang="en-US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rgbClr val="FF0000"/>
                          </a:solidFill>
                        </a:rPr>
                        <a:t>TEXT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121953"/>
                  </a:ext>
                </a:extLst>
              </a:tr>
              <a:tr h="623417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codigo_categoria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20650"/>
                  </a:ext>
                </a:extLst>
              </a:tr>
            </a:tbl>
          </a:graphicData>
        </a:graphic>
      </p:graphicFrame>
      <p:pic>
        <p:nvPicPr>
          <p:cNvPr id="9" name="Graphic 8" descr="Key with solid fill">
            <a:extLst>
              <a:ext uri="{FF2B5EF4-FFF2-40B4-BE49-F238E27FC236}">
                <a16:creationId xmlns:a16="http://schemas.microsoft.com/office/drawing/2014/main" id="{7B4AEBEC-66F0-2015-684A-B3361C23A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3455" y="809845"/>
            <a:ext cx="747823" cy="747823"/>
          </a:xfrm>
          <a:prstGeom prst="rect">
            <a:avLst/>
          </a:prstGeom>
        </p:spPr>
      </p:pic>
      <p:pic>
        <p:nvPicPr>
          <p:cNvPr id="10" name="Graphic 9" descr="Key with solid fill">
            <a:extLst>
              <a:ext uri="{FF2B5EF4-FFF2-40B4-BE49-F238E27FC236}">
                <a16:creationId xmlns:a16="http://schemas.microsoft.com/office/drawing/2014/main" id="{EA8987DC-0369-7511-0C4E-60B3407CF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2460" y="728328"/>
            <a:ext cx="747823" cy="747823"/>
          </a:xfrm>
          <a:prstGeom prst="rect">
            <a:avLst/>
          </a:prstGeom>
        </p:spPr>
      </p:pic>
      <p:pic>
        <p:nvPicPr>
          <p:cNvPr id="11" name="Graphic 10" descr="Key with solid fill">
            <a:extLst>
              <a:ext uri="{FF2B5EF4-FFF2-40B4-BE49-F238E27FC236}">
                <a16:creationId xmlns:a16="http://schemas.microsoft.com/office/drawing/2014/main" id="{944EEFEE-A2E0-51A0-E5C3-D1FCF11C3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7776" y="1350332"/>
            <a:ext cx="747823" cy="747823"/>
          </a:xfrm>
          <a:prstGeom prst="rect">
            <a:avLst/>
          </a:prstGeom>
        </p:spPr>
      </p:pic>
      <p:pic>
        <p:nvPicPr>
          <p:cNvPr id="12" name="Graphic 11" descr="Key with solid fill">
            <a:extLst>
              <a:ext uri="{FF2B5EF4-FFF2-40B4-BE49-F238E27FC236}">
                <a16:creationId xmlns:a16="http://schemas.microsoft.com/office/drawing/2014/main" id="{DBFA0104-F163-821C-BCD8-6F1508CAC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0560" y="1127051"/>
            <a:ext cx="747823" cy="747823"/>
          </a:xfrm>
          <a:prstGeom prst="rect">
            <a:avLst/>
          </a:prstGeom>
        </p:spPr>
      </p:pic>
      <p:pic>
        <p:nvPicPr>
          <p:cNvPr id="13" name="Graphic 12" descr="Key with solid fill">
            <a:extLst>
              <a:ext uri="{FF2B5EF4-FFF2-40B4-BE49-F238E27FC236}">
                <a16:creationId xmlns:a16="http://schemas.microsoft.com/office/drawing/2014/main" id="{D9D38B35-A157-4A20-AB4E-B33162061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35785" y="5906976"/>
            <a:ext cx="747823" cy="747823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F180BF05-D3B2-5EF7-D1E9-5C78E8006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241766"/>
              </p:ext>
            </p:extLst>
          </p:nvPr>
        </p:nvGraphicFramePr>
        <p:xfrm>
          <a:off x="2781679" y="4348139"/>
          <a:ext cx="3202258" cy="2410674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612488">
                  <a:extLst>
                    <a:ext uri="{9D8B030D-6E8A-4147-A177-3AD203B41FA5}">
                      <a16:colId xmlns:a16="http://schemas.microsoft.com/office/drawing/2014/main" val="3869073882"/>
                    </a:ext>
                  </a:extLst>
                </a:gridCol>
                <a:gridCol w="1589770">
                  <a:extLst>
                    <a:ext uri="{9D8B030D-6E8A-4147-A177-3AD203B41FA5}">
                      <a16:colId xmlns:a16="http://schemas.microsoft.com/office/drawing/2014/main" val="31894304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US" sz="2800" dirty="0" err="1"/>
                        <a:t>pieza_disponible</a:t>
                      </a:r>
                      <a:endParaRPr 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268746"/>
                  </a:ext>
                </a:extLst>
              </a:tr>
              <a:tr h="645680">
                <a:tc>
                  <a:txBody>
                    <a:bodyPr/>
                    <a:lstStyle/>
                    <a:p>
                      <a:r>
                        <a:rPr lang="en-US" b="1" dirty="0" err="1"/>
                        <a:t>codigo_pieza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  <a:p>
                      <a:pPr algn="r"/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63544"/>
                  </a:ext>
                </a:extLst>
              </a:tr>
              <a:tr h="623417">
                <a:tc>
                  <a:txBody>
                    <a:bodyPr/>
                    <a:lstStyle/>
                    <a:p>
                      <a:r>
                        <a:rPr lang="en-US" b="1" dirty="0"/>
                        <a:t>fecha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2"/>
                          </a:solidFill>
                        </a:rPr>
                        <a:t>DATETIME</a:t>
                      </a:r>
                      <a:endParaRPr lang="en-US" sz="16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5399110"/>
                  </a:ext>
                </a:extLst>
              </a:tr>
              <a:tr h="623417">
                <a:tc>
                  <a:txBody>
                    <a:bodyPr/>
                    <a:lstStyle/>
                    <a:p>
                      <a:r>
                        <a:rPr lang="en-US" b="1" dirty="0" err="1"/>
                        <a:t>cantidad</a:t>
                      </a:r>
                      <a:r>
                        <a:rPr lang="en-US" b="1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5"/>
                          </a:solidFill>
                        </a:rPr>
                        <a:t>INTEGER</a:t>
                      </a:r>
                      <a:endParaRPr lang="en-US" sz="1600" dirty="0">
                        <a:solidFill>
                          <a:schemeClr val="accent5"/>
                        </a:solidFill>
                      </a:endParaRPr>
                    </a:p>
                    <a:p>
                      <a:pPr algn="r"/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3078934"/>
                  </a:ext>
                </a:extLst>
              </a:tr>
            </a:tbl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34741D-C91D-8774-FB2F-2329ACA2795D}"/>
              </a:ext>
            </a:extLst>
          </p:cNvPr>
          <p:cNvCxnSpPr/>
          <p:nvPr/>
        </p:nvCxnSpPr>
        <p:spPr>
          <a:xfrm>
            <a:off x="3498111" y="1105786"/>
            <a:ext cx="558209" cy="0"/>
          </a:xfrm>
          <a:prstGeom prst="straightConnector1">
            <a:avLst/>
          </a:prstGeom>
          <a:ln w="889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EC94DA-E8BC-37EA-C395-27A18C7825D5}"/>
              </a:ext>
            </a:extLst>
          </p:cNvPr>
          <p:cNvCxnSpPr>
            <a:cxnSpLocks/>
          </p:cNvCxnSpPr>
          <p:nvPr/>
        </p:nvCxnSpPr>
        <p:spPr>
          <a:xfrm>
            <a:off x="6829645" y="1534633"/>
            <a:ext cx="815164" cy="0"/>
          </a:xfrm>
          <a:prstGeom prst="straightConnector1">
            <a:avLst/>
          </a:prstGeom>
          <a:ln w="889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Graphic 28" descr="Key with solid fill">
            <a:extLst>
              <a:ext uri="{FF2B5EF4-FFF2-40B4-BE49-F238E27FC236}">
                <a16:creationId xmlns:a16="http://schemas.microsoft.com/office/drawing/2014/main" id="{C36F6EB2-09EF-F711-860D-59E3AD528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84737" y="3512288"/>
            <a:ext cx="747823" cy="747823"/>
          </a:xfrm>
          <a:prstGeom prst="rect">
            <a:avLst/>
          </a:prstGeom>
        </p:spPr>
      </p:pic>
      <p:pic>
        <p:nvPicPr>
          <p:cNvPr id="36" name="Graphic 35" descr="Key with solid fill">
            <a:extLst>
              <a:ext uri="{FF2B5EF4-FFF2-40B4-BE49-F238E27FC236}">
                <a16:creationId xmlns:a16="http://schemas.microsoft.com/office/drawing/2014/main" id="{C5053F54-8BDB-2062-C37F-9F1DEF702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7555" y="4931735"/>
            <a:ext cx="747823" cy="747823"/>
          </a:xfrm>
          <a:prstGeom prst="rect">
            <a:avLst/>
          </a:prstGeom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91DFE4D-31B3-4EF0-16B3-3DE0AB2033F5}"/>
              </a:ext>
            </a:extLst>
          </p:cNvPr>
          <p:cNvCxnSpPr>
            <a:cxnSpLocks/>
          </p:cNvCxnSpPr>
          <p:nvPr/>
        </p:nvCxnSpPr>
        <p:spPr>
          <a:xfrm flipH="1">
            <a:off x="10607747" y="3850759"/>
            <a:ext cx="870100" cy="0"/>
          </a:xfrm>
          <a:prstGeom prst="straightConnector1">
            <a:avLst/>
          </a:prstGeom>
          <a:ln w="889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896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092D5B4B-314E-13BB-A951-ECE021D6A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91" t="2580" r="5918" b="36729"/>
          <a:stretch/>
        </p:blipFill>
        <p:spPr>
          <a:xfrm>
            <a:off x="4752754" y="1329070"/>
            <a:ext cx="2860158" cy="307281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FBC3567-7FE1-B809-E20C-A172D24D8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428" y="46148"/>
            <a:ext cx="10515600" cy="1325563"/>
          </a:xfrm>
        </p:spPr>
        <p:txBody>
          <a:bodyPr/>
          <a:lstStyle/>
          <a:p>
            <a:r>
              <a:rPr lang="es-EC" dirty="0"/>
              <a:t>Filtramos por precio 22 EUR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D7F934-9C81-0A8F-5EEA-F5A99704B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83" y="2396471"/>
            <a:ext cx="3620005" cy="895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6D0B10-78AA-652B-CE5B-CA4A9A8B6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83" y="4612619"/>
            <a:ext cx="11222016" cy="198147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67D749-42C0-B96F-F938-BD1B90257756}"/>
              </a:ext>
            </a:extLst>
          </p:cNvPr>
          <p:cNvSpPr/>
          <p:nvPr/>
        </p:nvSpPr>
        <p:spPr>
          <a:xfrm>
            <a:off x="1345019" y="5927651"/>
            <a:ext cx="10637874" cy="610983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511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344E1021-61A1-7A54-8D3D-47789CCC8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71" b="41664"/>
          <a:stretch/>
        </p:blipFill>
        <p:spPr>
          <a:xfrm>
            <a:off x="6339446" y="1028336"/>
            <a:ext cx="4702465" cy="2953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EFAA05-3261-4E04-742D-91D44B05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44" y="1627669"/>
            <a:ext cx="5934903" cy="1571844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AFD7D95-EDB4-97CC-4DE5-8A2A3977C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428" y="46148"/>
            <a:ext cx="10515600" cy="1325563"/>
          </a:xfrm>
        </p:spPr>
        <p:txBody>
          <a:bodyPr/>
          <a:lstStyle/>
          <a:p>
            <a:r>
              <a:rPr lang="es-EC" dirty="0"/>
              <a:t>Buscamos el proveedor con el código de pieza 1028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383971-A810-AD14-FF1B-4B6099C97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464" y="4544769"/>
            <a:ext cx="7830643" cy="136226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E7D8718-FFDD-4575-5BDA-FF71F9ABEAFF}"/>
              </a:ext>
            </a:extLst>
          </p:cNvPr>
          <p:cNvSpPr/>
          <p:nvPr/>
        </p:nvSpPr>
        <p:spPr>
          <a:xfrm>
            <a:off x="7405577" y="4582633"/>
            <a:ext cx="2259417" cy="1307415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0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F3730-9924-2B1F-9ED2-062036A7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Buscamos la información del proveedor</a:t>
            </a:r>
            <a:endParaRPr lang="en-US" dirty="0"/>
          </a:p>
        </p:txBody>
      </p:sp>
      <p:pic>
        <p:nvPicPr>
          <p:cNvPr id="4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ED369075-BFAC-DA32-1A13-419CEAFDFE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036" b="41721"/>
          <a:stretch/>
        </p:blipFill>
        <p:spPr>
          <a:xfrm>
            <a:off x="6690322" y="1437688"/>
            <a:ext cx="2368618" cy="317094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26C2B1-99F3-974F-6151-4C41CE77E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38" y="2083455"/>
            <a:ext cx="5487166" cy="1181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2C6608-E482-D71C-E3A8-148C4622D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109" y="4843130"/>
            <a:ext cx="7935021" cy="16201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840D61-3495-1D3F-7F44-5D109FFB61F1}"/>
              </a:ext>
            </a:extLst>
          </p:cNvPr>
          <p:cNvSpPr/>
          <p:nvPr/>
        </p:nvSpPr>
        <p:spPr>
          <a:xfrm>
            <a:off x="1924494" y="4954772"/>
            <a:ext cx="7596962" cy="1307415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97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2C3E4-DC9D-B692-81A3-78C2E5636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D3B5A-0335-E147-5999-9F1E63C8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i="0" dirty="0">
                <a:effectLst/>
                <a:latin typeface="system-ui"/>
              </a:rPr>
              <a:t>Utilizamos el código de pieza para conocer la categoría del producto </a:t>
            </a:r>
            <a:endParaRPr lang="en-US" dirty="0"/>
          </a:p>
        </p:txBody>
      </p:sp>
      <p:pic>
        <p:nvPicPr>
          <p:cNvPr id="4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A182181E-2620-693A-379E-0C9F635F0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11"/>
          <a:stretch/>
        </p:blipFill>
        <p:spPr>
          <a:xfrm>
            <a:off x="7830879" y="1182507"/>
            <a:ext cx="2250557" cy="3426001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5FB0F8-5F5F-C46D-290B-63559957B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89" y="2253747"/>
            <a:ext cx="7507775" cy="1504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0C7DC-D913-4511-66AB-594EB0E99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526" y="5209932"/>
            <a:ext cx="11217348" cy="73368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0F85A9E-182A-B5E5-4673-6448729E23BF}"/>
              </a:ext>
            </a:extLst>
          </p:cNvPr>
          <p:cNvSpPr/>
          <p:nvPr/>
        </p:nvSpPr>
        <p:spPr>
          <a:xfrm>
            <a:off x="7559749" y="5092995"/>
            <a:ext cx="2115879" cy="962247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8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51C1F-E576-40EF-FA44-BE7F4C678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22CD-C299-8EE3-C68F-6A494A5D0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Vamos a por la Fecha!!!</a:t>
            </a:r>
            <a:endParaRPr lang="en-US" dirty="0"/>
          </a:p>
        </p:txBody>
      </p:sp>
      <p:pic>
        <p:nvPicPr>
          <p:cNvPr id="4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B6E4C815-59FB-91C1-0794-C88BFF9C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30" t="-2328" r="7388" b="36135"/>
          <a:stretch/>
        </p:blipFill>
        <p:spPr>
          <a:xfrm>
            <a:off x="9324752" y="1065551"/>
            <a:ext cx="1940443" cy="226775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3A60D0-C69A-2251-CC06-1D8DB31FF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81" y="1965287"/>
            <a:ext cx="6756389" cy="1217170"/>
          </a:xfrm>
          <a:prstGeom prst="rect">
            <a:avLst/>
          </a:prstGeom>
        </p:spPr>
      </p:pic>
      <p:pic>
        <p:nvPicPr>
          <p:cNvPr id="8" name="Content Placeholder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BDCFC714-5149-1322-A78B-65AFECF48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7" t="61125" r="41093" b="-539"/>
          <a:stretch/>
        </p:blipFill>
        <p:spPr>
          <a:xfrm>
            <a:off x="7081283" y="2397641"/>
            <a:ext cx="2312581" cy="13503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897F4C-816B-C29D-EB4B-AD3CA2643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3" y="4431192"/>
            <a:ext cx="12192000" cy="8132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AF9042B-1AC3-F8C7-4FA7-CEF33B162259}"/>
              </a:ext>
            </a:extLst>
          </p:cNvPr>
          <p:cNvSpPr/>
          <p:nvPr/>
        </p:nvSpPr>
        <p:spPr>
          <a:xfrm>
            <a:off x="9441713" y="4306186"/>
            <a:ext cx="1190846" cy="962247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86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1B718-422C-3ED3-70BC-E76E038C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508CD-1B36-3CCD-116A-A1F22D986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164" y="2932588"/>
            <a:ext cx="12192000" cy="64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71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13CC0-EBA4-F79C-71D1-B678C1FEC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system-ui"/>
              </a:rPr>
              <a:t>SQL Murder</a:t>
            </a:r>
            <a:br>
              <a:rPr lang="en-US" b="0" i="0" dirty="0">
                <a:effectLst/>
                <a:latin typeface="system-ui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E4817-A48F-851E-70D9-E060E9FB0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63" y="1071185"/>
            <a:ext cx="9985506" cy="48139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3B796E-1895-DA0B-FE1B-132E626DF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932" y="4683642"/>
            <a:ext cx="3115538" cy="201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03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6F36CDF-EF98-26C9-7F07-958213BB7E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837" r="81117"/>
          <a:stretch/>
        </p:blipFill>
        <p:spPr>
          <a:xfrm>
            <a:off x="148121" y="301084"/>
            <a:ext cx="2668253" cy="16460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4D6B17-FB9D-E421-6899-C5439CC3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55" y="2049238"/>
            <a:ext cx="10713668" cy="771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C54420-F8D0-F8B0-A022-BEE32E3D9182}"/>
              </a:ext>
            </a:extLst>
          </p:cNvPr>
          <p:cNvSpPr txBox="1"/>
          <p:nvPr/>
        </p:nvSpPr>
        <p:spPr>
          <a:xfrm>
            <a:off x="2953678" y="363524"/>
            <a:ext cx="68217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ystem-ui"/>
              </a:rPr>
              <a:t>crime scene report</a:t>
            </a:r>
            <a:r>
              <a:rPr lang="en-US" b="0" i="0" dirty="0">
                <a:effectLst/>
                <a:latin typeface="system-ui"/>
              </a:rPr>
              <a:t>, but you somehow lost it. You vaguely remember that the crime was a </a:t>
            </a:r>
            <a:r>
              <a:rPr lang="en-US" b="1" i="0" dirty="0">
                <a:effectLst/>
                <a:latin typeface="system-ui"/>
              </a:rPr>
              <a:t>murder</a:t>
            </a:r>
            <a:r>
              <a:rPr lang="en-US" b="0" i="0" dirty="0">
                <a:effectLst/>
                <a:latin typeface="system-ui"/>
              </a:rPr>
              <a:t> that occurred sometime on </a:t>
            </a:r>
            <a:r>
              <a:rPr lang="en-US" b="1" i="0" dirty="0">
                <a:effectLst/>
                <a:latin typeface="system-ui"/>
              </a:rPr>
              <a:t>Jan.15, 2018 </a:t>
            </a:r>
            <a:r>
              <a:rPr lang="en-US" b="0" i="0" dirty="0">
                <a:effectLst/>
                <a:latin typeface="system-ui"/>
              </a:rPr>
              <a:t>and that it took place in </a:t>
            </a:r>
            <a:r>
              <a:rPr lang="en-US" b="1" i="0" dirty="0">
                <a:effectLst/>
                <a:latin typeface="system-ui"/>
              </a:rPr>
              <a:t>SQL City. </a:t>
            </a:r>
            <a:endParaRPr lang="en-US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0320CB-944F-2C6E-8A29-317BD3D74120}"/>
              </a:ext>
            </a:extLst>
          </p:cNvPr>
          <p:cNvSpPr/>
          <p:nvPr/>
        </p:nvSpPr>
        <p:spPr>
          <a:xfrm>
            <a:off x="2252546" y="2419815"/>
            <a:ext cx="1421780" cy="33453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15EAB6-D3F7-AA43-9246-24DDAD46DFC6}"/>
              </a:ext>
            </a:extLst>
          </p:cNvPr>
          <p:cNvSpPr/>
          <p:nvPr/>
        </p:nvSpPr>
        <p:spPr>
          <a:xfrm>
            <a:off x="5677829" y="2397513"/>
            <a:ext cx="1709853" cy="38657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78DE80-9391-AEF2-1C56-3EAB7C1E0C22}"/>
              </a:ext>
            </a:extLst>
          </p:cNvPr>
          <p:cNvSpPr/>
          <p:nvPr/>
        </p:nvSpPr>
        <p:spPr>
          <a:xfrm>
            <a:off x="9424639" y="2438400"/>
            <a:ext cx="1421780" cy="33453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807A852A-72BF-6F18-E035-FCCB07A82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1852" y="4312270"/>
            <a:ext cx="9868829" cy="196977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['Security footage shows that there were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2 witnesses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.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first witness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lives at the last house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"Northwestern Dr".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second witness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, named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Annabel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, lives somewhere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"Franklin Ave".']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11176D-127B-0762-716E-CCE0293A31D5}"/>
              </a:ext>
            </a:extLst>
          </p:cNvPr>
          <p:cNvSpPr txBox="1"/>
          <p:nvPr/>
        </p:nvSpPr>
        <p:spPr>
          <a:xfrm>
            <a:off x="143281" y="3326694"/>
            <a:ext cx="6975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solidFill>
                  <a:srgbClr val="0070C0"/>
                </a:solidFill>
              </a:rPr>
              <a:t>Encontramos</a:t>
            </a:r>
            <a:r>
              <a:rPr lang="en-US" sz="4000" b="1" dirty="0">
                <a:solidFill>
                  <a:srgbClr val="0070C0"/>
                </a:solidFill>
              </a:rPr>
              <a:t> la </a:t>
            </a:r>
            <a:r>
              <a:rPr lang="en-US" sz="4000" b="1" dirty="0" err="1">
                <a:solidFill>
                  <a:srgbClr val="0070C0"/>
                </a:solidFill>
              </a:rPr>
              <a:t>descripci</a:t>
            </a:r>
            <a:r>
              <a:rPr lang="es-EC" sz="4000" b="1" dirty="0" err="1">
                <a:solidFill>
                  <a:srgbClr val="0070C0"/>
                </a:solidFill>
              </a:rPr>
              <a:t>ó</a:t>
            </a:r>
            <a:r>
              <a:rPr lang="en-US" sz="4000" b="1" dirty="0">
                <a:solidFill>
                  <a:srgbClr val="0070C0"/>
                </a:solidFill>
              </a:rPr>
              <a:t>n: </a:t>
            </a:r>
          </a:p>
        </p:txBody>
      </p:sp>
    </p:spTree>
    <p:extLst>
      <p:ext uri="{BB962C8B-B14F-4D97-AF65-F5344CB8AC3E}">
        <p14:creationId xmlns:p14="http://schemas.microsoft.com/office/powerpoint/2010/main" val="366893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BCD5B-71AF-9D19-07D2-27AFB71DE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6A5667-3F61-ED96-CC51-7205D4A0C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6107"/>
            <a:ext cx="12192000" cy="5344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F3BDFA-F147-7C48-0500-2A6DD4F37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80" t="20251" r="22258" b="46996"/>
          <a:stretch/>
        </p:blipFill>
        <p:spPr>
          <a:xfrm>
            <a:off x="83634" y="1243360"/>
            <a:ext cx="2181057" cy="13214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20EF3E2-1125-90EC-88E6-290D5DE73152}"/>
              </a:ext>
            </a:extLst>
          </p:cNvPr>
          <p:cNvSpPr/>
          <p:nvPr/>
        </p:nvSpPr>
        <p:spPr>
          <a:xfrm>
            <a:off x="2982951" y="3021981"/>
            <a:ext cx="1945888" cy="36799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362D5B-C39D-20BF-F5C5-846DFBA06357}"/>
              </a:ext>
            </a:extLst>
          </p:cNvPr>
          <p:cNvSpPr/>
          <p:nvPr/>
        </p:nvSpPr>
        <p:spPr>
          <a:xfrm>
            <a:off x="10738624" y="2960649"/>
            <a:ext cx="1453376" cy="41445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41B8F8-36AC-A4DC-FD77-5CA69BBA7DEC}"/>
              </a:ext>
            </a:extLst>
          </p:cNvPr>
          <p:cNvSpPr/>
          <p:nvPr/>
        </p:nvSpPr>
        <p:spPr>
          <a:xfrm>
            <a:off x="7696200" y="3005254"/>
            <a:ext cx="1615067" cy="380998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15C782-0972-CE74-6B75-23C33AC49E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9537" y="43816"/>
            <a:ext cx="9868829" cy="196977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['Security footage shows that there were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2 witnesses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.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first witness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lives at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last house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"Northwestern Dr".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second witness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, named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Annabel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, lives somewhere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"Franklin Ave".']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EF404-B37D-182B-F60B-AC7822664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9414" y="4021872"/>
            <a:ext cx="6567824" cy="31662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4A9B42-3E85-3DCD-9A71-77D5C29AA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53" y="4337305"/>
            <a:ext cx="6831771" cy="953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2B81BA-702A-60F1-C4F0-712249FA46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87" y="5512418"/>
            <a:ext cx="6688364" cy="44952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14224E4-4BB0-B110-B6BB-6448E3FEE9DC}"/>
              </a:ext>
            </a:extLst>
          </p:cNvPr>
          <p:cNvSpPr txBox="1"/>
          <p:nvPr/>
        </p:nvSpPr>
        <p:spPr>
          <a:xfrm>
            <a:off x="148597" y="3629722"/>
            <a:ext cx="6760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solidFill>
                  <a:srgbClr val="0070C0"/>
                </a:solidFill>
              </a:rPr>
              <a:t>Informaci</a:t>
            </a:r>
            <a:r>
              <a:rPr lang="es-EC" sz="4000" b="1" dirty="0" err="1">
                <a:solidFill>
                  <a:srgbClr val="0070C0"/>
                </a:solidFill>
              </a:rPr>
              <a:t>ó</a:t>
            </a:r>
            <a:r>
              <a:rPr lang="en-US" sz="4000" b="1" dirty="0">
                <a:solidFill>
                  <a:srgbClr val="0070C0"/>
                </a:solidFill>
              </a:rPr>
              <a:t>n de </a:t>
            </a:r>
            <a:r>
              <a:rPr lang="en-US" sz="4000" b="1" dirty="0" err="1">
                <a:solidFill>
                  <a:srgbClr val="0070C0"/>
                </a:solidFill>
              </a:rPr>
              <a:t>los</a:t>
            </a:r>
            <a:r>
              <a:rPr lang="en-US" sz="4000" b="1" dirty="0">
                <a:solidFill>
                  <a:srgbClr val="0070C0"/>
                </a:solidFill>
              </a:rPr>
              <a:t> </a:t>
            </a:r>
            <a:r>
              <a:rPr lang="en-US" sz="4000" b="1" dirty="0" err="1">
                <a:solidFill>
                  <a:srgbClr val="0070C0"/>
                </a:solidFill>
              </a:rPr>
              <a:t>testigos</a:t>
            </a:r>
            <a:r>
              <a:rPr lang="en-US" sz="4000" b="1" dirty="0">
                <a:solidFill>
                  <a:srgbClr val="0070C0"/>
                </a:solidFill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227682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F3479-8395-3CBF-602B-80EE8AEA3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A13D779-154C-210D-8515-903417C35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13" y="2660347"/>
            <a:ext cx="8383170" cy="1686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F833AC-B021-8033-8438-9994373E4C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80" t="20251" r="23782" b="46996"/>
          <a:stretch/>
        </p:blipFill>
        <p:spPr>
          <a:xfrm>
            <a:off x="2651398" y="1105136"/>
            <a:ext cx="2053510" cy="13214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551075-1A5A-2126-AAD6-3E91E9D494DC}"/>
              </a:ext>
            </a:extLst>
          </p:cNvPr>
          <p:cNvSpPr/>
          <p:nvPr/>
        </p:nvSpPr>
        <p:spPr>
          <a:xfrm>
            <a:off x="2663975" y="3936380"/>
            <a:ext cx="2646988" cy="36980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CBE17B-3220-A135-679F-4665EBAA9BE5}"/>
              </a:ext>
            </a:extLst>
          </p:cNvPr>
          <p:cNvSpPr/>
          <p:nvPr/>
        </p:nvSpPr>
        <p:spPr>
          <a:xfrm>
            <a:off x="5484628" y="3946235"/>
            <a:ext cx="2628014" cy="38121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07C4CF-8DD5-186F-C620-7A88C58EC33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661" r="54774" b="82962"/>
          <a:stretch/>
        </p:blipFill>
        <p:spPr>
          <a:xfrm>
            <a:off x="602313" y="975645"/>
            <a:ext cx="2131285" cy="996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4DC9A8-814A-1C57-C46C-500A95166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3553" y="669072"/>
            <a:ext cx="6831771" cy="953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9DF8EE-C1E4-C4B6-6F32-55E905374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087" y="1844185"/>
            <a:ext cx="6688364" cy="4495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38FF74-178B-113D-5DB5-8192BBDC1CA8}"/>
              </a:ext>
            </a:extLst>
          </p:cNvPr>
          <p:cNvSpPr txBox="1"/>
          <p:nvPr/>
        </p:nvSpPr>
        <p:spPr>
          <a:xfrm>
            <a:off x="63537" y="41234"/>
            <a:ext cx="6760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solidFill>
                  <a:srgbClr val="0070C0"/>
                </a:solidFill>
              </a:rPr>
              <a:t>Informaci</a:t>
            </a:r>
            <a:r>
              <a:rPr lang="es-EC" sz="4000" b="1" dirty="0" err="1">
                <a:solidFill>
                  <a:srgbClr val="0070C0"/>
                </a:solidFill>
              </a:rPr>
              <a:t>ó</a:t>
            </a:r>
            <a:r>
              <a:rPr lang="en-US" sz="4000" b="1" dirty="0">
                <a:solidFill>
                  <a:srgbClr val="0070C0"/>
                </a:solidFill>
              </a:rPr>
              <a:t>n de </a:t>
            </a:r>
            <a:r>
              <a:rPr lang="en-US" sz="4000" b="1" dirty="0" err="1">
                <a:solidFill>
                  <a:srgbClr val="0070C0"/>
                </a:solidFill>
              </a:rPr>
              <a:t>los</a:t>
            </a:r>
            <a:r>
              <a:rPr lang="en-US" sz="4000" b="1" dirty="0">
                <a:solidFill>
                  <a:srgbClr val="0070C0"/>
                </a:solidFill>
              </a:rPr>
              <a:t> </a:t>
            </a:r>
            <a:r>
              <a:rPr lang="en-US" sz="4000" b="1" dirty="0" err="1">
                <a:solidFill>
                  <a:srgbClr val="0070C0"/>
                </a:solidFill>
              </a:rPr>
              <a:t>testigos</a:t>
            </a:r>
            <a:r>
              <a:rPr lang="en-US" sz="4000" b="1" dirty="0">
                <a:solidFill>
                  <a:srgbClr val="0070C0"/>
                </a:solidFill>
              </a:rPr>
              <a:t>: 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33579DE-8052-93C7-63AE-77EE837B1A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810" y="4557271"/>
            <a:ext cx="11324064" cy="196977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… man run out. He had a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"Get Fit Now Gym" bag.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The membership number ….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"48Z“ gold..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The man got into a car … plate 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"H42W".’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….recognized the killer from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my gym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when I was working out last week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January the 9th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.'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37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AE25D-4446-EE23-9628-FA64E4942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04A0C8D-1F34-08C7-E7E1-FF0A2CA90A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370"/>
          <a:stretch/>
        </p:blipFill>
        <p:spPr>
          <a:xfrm>
            <a:off x="95693" y="308344"/>
            <a:ext cx="12192000" cy="34617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58428A7-7D96-5CCB-EF15-6A2EA04EDE36}"/>
              </a:ext>
            </a:extLst>
          </p:cNvPr>
          <p:cNvSpPr/>
          <p:nvPr/>
        </p:nvSpPr>
        <p:spPr>
          <a:xfrm>
            <a:off x="3909409" y="380310"/>
            <a:ext cx="819615" cy="30108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353C89-EB26-60AC-BBDB-6FE80018FEE5}"/>
              </a:ext>
            </a:extLst>
          </p:cNvPr>
          <p:cNvSpPr/>
          <p:nvPr/>
        </p:nvSpPr>
        <p:spPr>
          <a:xfrm>
            <a:off x="10432874" y="268797"/>
            <a:ext cx="1453376" cy="41445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58BDA4-8A29-3A18-974D-08F6212FF131}"/>
              </a:ext>
            </a:extLst>
          </p:cNvPr>
          <p:cNvSpPr/>
          <p:nvPr/>
        </p:nvSpPr>
        <p:spPr>
          <a:xfrm>
            <a:off x="6542958" y="279947"/>
            <a:ext cx="867936" cy="40701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12FA7F0-EB10-DFE9-DF5E-8ABB5631DC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" r="37176" b="15572"/>
          <a:stretch/>
        </p:blipFill>
        <p:spPr>
          <a:xfrm>
            <a:off x="212780" y="705078"/>
            <a:ext cx="5352587" cy="15040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CEA2397-B8DF-4CE3-5312-019130BB1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41" y="2398750"/>
            <a:ext cx="8863362" cy="14595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2A99BA2-63C1-6FBC-0098-2E9E3F086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488" y="4296436"/>
            <a:ext cx="12192000" cy="3485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D787FE1-06F4-E88E-1046-C56AC3AD39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6149" y="5191359"/>
            <a:ext cx="6885326" cy="139506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F83BAF8-7826-BFD4-53EB-E0E31E6F3A9B}"/>
              </a:ext>
            </a:extLst>
          </p:cNvPr>
          <p:cNvSpPr/>
          <p:nvPr/>
        </p:nvSpPr>
        <p:spPr>
          <a:xfrm>
            <a:off x="2031467" y="6114887"/>
            <a:ext cx="6740912" cy="423747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26" descr="Shield Tick with solid fill">
            <a:extLst>
              <a:ext uri="{FF2B5EF4-FFF2-40B4-BE49-F238E27FC236}">
                <a16:creationId xmlns:a16="http://schemas.microsoft.com/office/drawing/2014/main" id="{C99A8015-87D6-EE50-411C-D8E914F09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87046" y="5559055"/>
            <a:ext cx="1155405" cy="115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4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670EC-527F-E68E-9FD5-1CCF622F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24" y="-219665"/>
            <a:ext cx="10515600" cy="1325563"/>
          </a:xfrm>
        </p:spPr>
        <p:txBody>
          <a:bodyPr/>
          <a:lstStyle/>
          <a:p>
            <a:r>
              <a:rPr lang="es-EC" dirty="0"/>
              <a:t>Villano real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442C96-60C9-9411-E442-1A5A08031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83" y="902969"/>
            <a:ext cx="4391638" cy="352474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AA172F9D-486B-9BB8-05FF-85AEB9DE82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8902" y="903379"/>
            <a:ext cx="5374757" cy="123110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'I was hired by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woman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with a lot of money … 5'5" (65") or 5'7" (67"). She has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red hair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and she drives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Tesla Model 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. I know that she attended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SQL Symphony Concert 3 times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in December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2017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9B6397-EAD1-2211-94AF-EF171FECAA15}"/>
              </a:ext>
            </a:extLst>
          </p:cNvPr>
          <p:cNvSpPr txBox="1"/>
          <p:nvPr/>
        </p:nvSpPr>
        <p:spPr>
          <a:xfrm>
            <a:off x="6326113" y="285782"/>
            <a:ext cx="2799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solidFill>
                  <a:srgbClr val="0070C0"/>
                </a:solidFill>
              </a:rPr>
              <a:t>Entrevista</a:t>
            </a:r>
            <a:r>
              <a:rPr lang="en-US" sz="4000" b="1" dirty="0">
                <a:solidFill>
                  <a:srgbClr val="0070C0"/>
                </a:solidFill>
              </a:rPr>
              <a:t>: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4A9818-26A6-8806-E231-E0A15903E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40" y="3538513"/>
            <a:ext cx="12192000" cy="3763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5B8FB7-9E4A-F27B-A6BA-D9BFD2D4E0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39" t="20252" r="659" b="29264"/>
          <a:stretch/>
        </p:blipFill>
        <p:spPr>
          <a:xfrm>
            <a:off x="164804" y="1450694"/>
            <a:ext cx="3833037" cy="20367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048B4D-27EC-5001-A69F-15BC7DCDDB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5915" y="4033015"/>
            <a:ext cx="1430689" cy="217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8973165-DFB8-6D86-E593-8813E33E09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482" t="46534" r="46439" b="29264"/>
          <a:stretch/>
        </p:blipFill>
        <p:spPr>
          <a:xfrm>
            <a:off x="542261" y="1977656"/>
            <a:ext cx="2349795" cy="9764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A1FF2A-1C20-B7FF-6018-21B4CE1A87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352" t="20252" r="24268" b="29264"/>
          <a:stretch/>
        </p:blipFill>
        <p:spPr>
          <a:xfrm>
            <a:off x="2397642" y="927926"/>
            <a:ext cx="2291317" cy="20367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2DBAC3-1B13-66D3-3ECF-31D6A536B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3153"/>
            <a:ext cx="12192000" cy="465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123F8-2A5B-3975-608F-B4D35A90B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5139" y="3797247"/>
            <a:ext cx="10026503" cy="22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19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86861-E8BF-FC44-9882-42C6370CE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0" i="0" dirty="0">
                <a:effectLst/>
                <a:latin typeface="system-ui"/>
              </a:rPr>
              <a:t>Práctica Grupal: </a:t>
            </a:r>
            <a:r>
              <a:rPr lang="en-US" b="0" i="0" dirty="0">
                <a:effectLst/>
                <a:latin typeface="system-ui"/>
              </a:rPr>
              <a:t>¡</a:t>
            </a:r>
            <a:r>
              <a:rPr lang="en-US" b="0" i="0" dirty="0" err="1">
                <a:effectLst/>
                <a:latin typeface="system-ui"/>
              </a:rPr>
              <a:t>Busca</a:t>
            </a:r>
            <a:r>
              <a:rPr lang="en-US" b="0" i="0" dirty="0">
                <a:effectLst/>
                <a:latin typeface="system-ui"/>
              </a:rPr>
              <a:t> al </a:t>
            </a:r>
            <a:r>
              <a:rPr lang="en-US" b="0" i="0" dirty="0" err="1">
                <a:effectLst/>
                <a:latin typeface="system-ui"/>
              </a:rPr>
              <a:t>Proveedor</a:t>
            </a:r>
            <a:r>
              <a:rPr lang="en-US" b="0" i="0" dirty="0">
                <a:effectLst/>
                <a:latin typeface="system-ui"/>
              </a:rPr>
              <a:t>!</a:t>
            </a:r>
            <a:endParaRPr lang="en-US" dirty="0"/>
          </a:p>
        </p:txBody>
      </p:sp>
      <p:pic>
        <p:nvPicPr>
          <p:cNvPr id="5" name="Picture 4" descr="A cartoon of a person looking through a magnifying glass&#10;&#10;AI-generated content may be incorrect.">
            <a:extLst>
              <a:ext uri="{FF2B5EF4-FFF2-40B4-BE49-F238E27FC236}">
                <a16:creationId xmlns:a16="http://schemas.microsoft.com/office/drawing/2014/main" id="{E12E1740-AAD9-BC27-DE6B-888BD948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241" y="1624418"/>
            <a:ext cx="6863317" cy="457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116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389</Words>
  <Application>Microsoft Office PowerPoint</Application>
  <PresentationFormat>Widescreen</PresentationFormat>
  <Paragraphs>70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menlo</vt:lpstr>
      <vt:lpstr>system-ui</vt:lpstr>
      <vt:lpstr>Office Theme</vt:lpstr>
      <vt:lpstr>Práctica Grupal: Base de Datos</vt:lpstr>
      <vt:lpstr>SQL Murder </vt:lpstr>
      <vt:lpstr>PowerPoint Presentation</vt:lpstr>
      <vt:lpstr>PowerPoint Presentation</vt:lpstr>
      <vt:lpstr>PowerPoint Presentation</vt:lpstr>
      <vt:lpstr>PowerPoint Presentation</vt:lpstr>
      <vt:lpstr>Villano real</vt:lpstr>
      <vt:lpstr>PowerPoint Presentation</vt:lpstr>
      <vt:lpstr>Práctica Grupal: ¡Busca al Proveedor!</vt:lpstr>
      <vt:lpstr>PowerPoint Presentation</vt:lpstr>
      <vt:lpstr>PowerPoint Presentation</vt:lpstr>
      <vt:lpstr>PowerPoint Presentation</vt:lpstr>
      <vt:lpstr>PowerPoint Presentation</vt:lpstr>
      <vt:lpstr>Filtramos por precio 22 EUR</vt:lpstr>
      <vt:lpstr>Buscamos el proveedor con el código de pieza 1028</vt:lpstr>
      <vt:lpstr>Buscamos la información del proveedor</vt:lpstr>
      <vt:lpstr>Utilizamos el código de pieza para conocer la categoría del producto </vt:lpstr>
      <vt:lpstr>Vamos a por la Fecha!!!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LUPE IVETTE VILLEGAS LOPEZ</dc:creator>
  <cp:lastModifiedBy>LUPE IVETTE VILLEGAS LOPEZ</cp:lastModifiedBy>
  <cp:revision>24</cp:revision>
  <dcterms:created xsi:type="dcterms:W3CDTF">2025-04-24T18:02:11Z</dcterms:created>
  <dcterms:modified xsi:type="dcterms:W3CDTF">2025-04-24T22:43:13Z</dcterms:modified>
</cp:coreProperties>
</file>

<file path=docProps/thumbnail.jpeg>
</file>